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8"/>
  </p:notesMasterIdLst>
  <p:sldIdLst>
    <p:sldId id="256" r:id="rId2"/>
    <p:sldId id="258" r:id="rId3"/>
    <p:sldId id="259" r:id="rId4"/>
    <p:sldId id="260" r:id="rId5"/>
    <p:sldId id="261" r:id="rId6"/>
    <p:sldId id="262" r:id="rId7"/>
    <p:sldId id="265" r:id="rId8"/>
    <p:sldId id="264" r:id="rId9"/>
    <p:sldId id="272" r:id="rId10"/>
    <p:sldId id="263"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9A0B428A-132E-450A-A451-2A14A0B69B6F}">
          <p14:sldIdLst>
            <p14:sldId id="256"/>
            <p14:sldId id="258"/>
            <p14:sldId id="259"/>
            <p14:sldId id="260"/>
            <p14:sldId id="261"/>
            <p14:sldId id="262"/>
            <p14:sldId id="265"/>
            <p14:sldId id="264"/>
            <p14:sldId id="272"/>
            <p14:sldId id="263"/>
            <p14:sldId id="266"/>
            <p14:sldId id="267"/>
            <p14:sldId id="268"/>
            <p14:sldId id="269"/>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26" autoAdjust="0"/>
    <p:restoredTop sz="94660"/>
  </p:normalViewPr>
  <p:slideViewPr>
    <p:cSldViewPr>
      <p:cViewPr varScale="1">
        <p:scale>
          <a:sx n="104" d="100"/>
          <a:sy n="104" d="100"/>
        </p:scale>
        <p:origin x="-20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1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pieChart>
        <c:varyColors val="1"/>
        <c:ser>
          <c:idx val="0"/>
          <c:order val="0"/>
          <c:tx>
            <c:strRef>
              <c:f>Лист1!$B$1</c:f>
              <c:strCache>
                <c:ptCount val="1"/>
                <c:pt idx="0">
                  <c:v>Столбец1</c:v>
                </c:pt>
              </c:strCache>
            </c:strRef>
          </c:tx>
          <c:cat>
            <c:strRef>
              <c:f>Лист1!$A$2:$A$6</c:f>
              <c:strCache>
                <c:ptCount val="5"/>
                <c:pt idx="0">
                  <c:v>Berge</c:v>
                </c:pt>
                <c:pt idx="1">
                  <c:v>Mozart</c:v>
                </c:pt>
                <c:pt idx="2">
                  <c:v>Wien</c:v>
                </c:pt>
                <c:pt idx="3">
                  <c:v>Strudel</c:v>
                </c:pt>
                <c:pt idx="4">
                  <c:v>Stephansdom</c:v>
                </c:pt>
              </c:strCache>
            </c:strRef>
          </c:cat>
          <c:val>
            <c:numRef>
              <c:f>Лист1!$B$2:$B$6</c:f>
              <c:numCache>
                <c:formatCode>General</c:formatCode>
                <c:ptCount val="5"/>
                <c:pt idx="0">
                  <c:v>5</c:v>
                </c:pt>
                <c:pt idx="1">
                  <c:v>3</c:v>
                </c:pt>
                <c:pt idx="2">
                  <c:v>3</c:v>
                </c:pt>
                <c:pt idx="3">
                  <c:v>2</c:v>
                </c:pt>
                <c:pt idx="4">
                  <c:v>2</c:v>
                </c:pt>
              </c:numCache>
            </c:numRef>
          </c:val>
        </c:ser>
        <c:dLbls/>
        <c:firstSliceAng val="0"/>
      </c:pieChart>
    </c:plotArea>
    <c:legend>
      <c:legendPos val="r"/>
      <c:layout/>
    </c:legend>
    <c:plotVisOnly val="1"/>
    <c:dispBlanksAs val="zero"/>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3BD7D-2C67-439C-944D-4031C1FE0D7C}" type="datetimeFigureOut">
              <a:rPr lang="ru-RU" smtClean="0"/>
              <a:pPr/>
              <a:t>21.04.2013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A867D2-24A0-435B-A67F-89270B38E545}" type="slidenum">
              <a:rPr lang="ru-RU" smtClean="0"/>
              <a:pPr/>
              <a:t>‹#›</a:t>
            </a:fld>
            <a:endParaRPr lang="ru-RU"/>
          </a:p>
        </p:txBody>
      </p:sp>
    </p:spTree>
    <p:extLst>
      <p:ext uri="{BB962C8B-B14F-4D97-AF65-F5344CB8AC3E}">
        <p14:creationId xmlns:p14="http://schemas.microsoft.com/office/powerpoint/2010/main" xmlns="" val="32760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A867D2-24A0-435B-A67F-89270B38E545}" type="slidenum">
              <a:rPr lang="ru-RU" smtClean="0"/>
              <a:pPr/>
              <a:t>6</a:t>
            </a:fld>
            <a:endParaRPr lang="ru-RU"/>
          </a:p>
        </p:txBody>
      </p:sp>
    </p:spTree>
    <p:extLst>
      <p:ext uri="{BB962C8B-B14F-4D97-AF65-F5344CB8AC3E}">
        <p14:creationId xmlns:p14="http://schemas.microsoft.com/office/powerpoint/2010/main" xmlns="" val="988411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BD7E795-8B13-4933-9036-B3691FE644CE}" type="datetimeFigureOut">
              <a:rPr lang="ru-RU" smtClean="0"/>
              <a:pPr/>
              <a:t>21.04.2013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8781DD8-48C9-4A98-BC65-157CCD305291}"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BD7E795-8B13-4933-9036-B3691FE644CE}" type="datetimeFigureOut">
              <a:rPr lang="ru-RU" smtClean="0"/>
              <a:pPr/>
              <a:t>21.04.2013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81DD8-48C9-4A98-BC65-157CCD305291}"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BD7E795-8B13-4933-9036-B3691FE644CE}" type="datetimeFigureOut">
              <a:rPr lang="ru-RU" smtClean="0"/>
              <a:pPr/>
              <a:t>21.04.2013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81DD8-48C9-4A98-BC65-157CCD305291}"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BD7E795-8B13-4933-9036-B3691FE644CE}" type="datetimeFigureOut">
              <a:rPr lang="ru-RU" smtClean="0"/>
              <a:pPr/>
              <a:t>21.04.2013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81DD8-48C9-4A98-BC65-157CCD305291}"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BD7E795-8B13-4933-9036-B3691FE644CE}" type="datetimeFigureOut">
              <a:rPr lang="ru-RU" smtClean="0"/>
              <a:pPr/>
              <a:t>21.04.2013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781DD8-48C9-4A98-BC65-157CCD30529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D7E795-8B13-4933-9036-B3691FE644CE}" type="datetimeFigureOut">
              <a:rPr lang="ru-RU" smtClean="0"/>
              <a:pPr/>
              <a:t>21.04.2013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781DD8-48C9-4A98-BC65-157CCD305291}"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BD7E795-8B13-4933-9036-B3691FE644CE}" type="datetimeFigureOut">
              <a:rPr lang="ru-RU" smtClean="0"/>
              <a:pPr/>
              <a:t>21.04.2013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8781DD8-48C9-4A98-BC65-157CCD305291}"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BD7E795-8B13-4933-9036-B3691FE644CE}" type="datetimeFigureOut">
              <a:rPr lang="ru-RU" smtClean="0"/>
              <a:pPr/>
              <a:t>21.04.2013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8781DD8-48C9-4A98-BC65-157CCD305291}"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7E795-8B13-4933-9036-B3691FE644CE}" type="datetimeFigureOut">
              <a:rPr lang="ru-RU" smtClean="0"/>
              <a:pPr/>
              <a:t>21.04.2013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8781DD8-48C9-4A98-BC65-157CCD30529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BD7E795-8B13-4933-9036-B3691FE644CE}" type="datetimeFigureOut">
              <a:rPr lang="ru-RU" smtClean="0"/>
              <a:pPr/>
              <a:t>21.04.2013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781DD8-48C9-4A98-BC65-157CCD30529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BD7E795-8B13-4933-9036-B3691FE644CE}" type="datetimeFigureOut">
              <a:rPr lang="ru-RU" smtClean="0"/>
              <a:pPr/>
              <a:t>21.04.2013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781DD8-48C9-4A98-BC65-157CCD30529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BD7E795-8B13-4933-9036-B3691FE644CE}" type="datetimeFigureOut">
              <a:rPr lang="ru-RU" smtClean="0"/>
              <a:pPr/>
              <a:t>21.04.2013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8781DD8-48C9-4A98-BC65-157CCD30529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Salzburg</a:t>
            </a:r>
            <a:endParaRPr lang="ru-RU" dirty="0"/>
          </a:p>
        </p:txBody>
      </p:sp>
      <p:sp>
        <p:nvSpPr>
          <p:cNvPr id="5" name="Текст 4"/>
          <p:cNvSpPr>
            <a:spLocks noGrp="1"/>
          </p:cNvSpPr>
          <p:nvPr>
            <p:ph type="body" idx="1"/>
          </p:nvPr>
        </p:nvSpPr>
        <p:spPr/>
        <p:txBody>
          <a:bodyPr>
            <a:normAutofit/>
          </a:bodyPr>
          <a:lstStyle/>
          <a:p>
            <a:endParaRPr lang="ru-RU" dirty="0"/>
          </a:p>
        </p:txBody>
      </p:sp>
      <p:sp>
        <p:nvSpPr>
          <p:cNvPr id="6" name="Текст 5"/>
          <p:cNvSpPr>
            <a:spLocks noGrp="1"/>
          </p:cNvSpPr>
          <p:nvPr>
            <p:ph type="body" sz="quarter" idx="3"/>
          </p:nvPr>
        </p:nvSpPr>
        <p:spPr/>
        <p:txBody>
          <a:bodyPr>
            <a:normAutofit/>
          </a:bodyPr>
          <a:lstStyle/>
          <a:p>
            <a:endParaRPr lang="ru-RU"/>
          </a:p>
        </p:txBody>
      </p:sp>
      <p:pic>
        <p:nvPicPr>
          <p:cNvPr id="13" name="Объект 12"/>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323528" y="2204864"/>
            <a:ext cx="4248472" cy="3888432"/>
          </a:xfrm>
        </p:spPr>
      </p:pic>
      <p:pic>
        <p:nvPicPr>
          <p:cNvPr id="14" name="Объект 13"/>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856313" y="2204864"/>
            <a:ext cx="4108175" cy="3906421"/>
          </a:xfrm>
        </p:spPr>
      </p:pic>
    </p:spTree>
    <p:extLst>
      <p:ext uri="{BB962C8B-B14F-4D97-AF65-F5344CB8AC3E}">
        <p14:creationId xmlns:p14="http://schemas.microsoft.com/office/powerpoint/2010/main" xmlns="" val="188751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err="1" smtClean="0"/>
              <a:t>Interessante</a:t>
            </a:r>
            <a:r>
              <a:rPr lang="en-US" dirty="0" smtClean="0"/>
              <a:t> </a:t>
            </a:r>
            <a:r>
              <a:rPr lang="en-US" dirty="0" err="1" smtClean="0"/>
              <a:t>Fakten</a:t>
            </a:r>
            <a:r>
              <a:rPr lang="en-US" dirty="0" smtClean="0"/>
              <a:t> </a:t>
            </a: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0032" y="1952603"/>
            <a:ext cx="3120657" cy="2340493"/>
          </a:xfrm>
          <a:prstGeom prst="rect">
            <a:avLst/>
          </a:prstGeom>
        </p:spPr>
      </p:pic>
      <p:sp>
        <p:nvSpPr>
          <p:cNvPr id="4" name="Объект 3"/>
          <p:cNvSpPr>
            <a:spLocks noGrp="1"/>
          </p:cNvSpPr>
          <p:nvPr>
            <p:ph sz="quarter" idx="13"/>
          </p:nvPr>
        </p:nvSpPr>
        <p:spPr>
          <a:xfrm>
            <a:off x="611560" y="2492896"/>
            <a:ext cx="3803904" cy="3373275"/>
          </a:xfrm>
        </p:spPr>
        <p:txBody>
          <a:bodyPr/>
          <a:lstStyle/>
          <a:p>
            <a:r>
              <a:rPr lang="en-US" dirty="0" err="1" smtClean="0"/>
              <a:t>Seit</a:t>
            </a:r>
            <a:r>
              <a:rPr lang="en-US" dirty="0" smtClean="0"/>
              <a:t> </a:t>
            </a:r>
            <a:r>
              <a:rPr lang="en-US" dirty="0" err="1" smtClean="0"/>
              <a:t>alterst</a:t>
            </a:r>
            <a:r>
              <a:rPr lang="en-US" dirty="0" smtClean="0"/>
              <a:t> her </a:t>
            </a:r>
            <a:r>
              <a:rPr lang="en-US" dirty="0" err="1" smtClean="0"/>
              <a:t>wird</a:t>
            </a:r>
            <a:r>
              <a:rPr lang="en-US" dirty="0" smtClean="0"/>
              <a:t> </a:t>
            </a:r>
            <a:r>
              <a:rPr lang="en-US" dirty="0" err="1" smtClean="0"/>
              <a:t>hier</a:t>
            </a:r>
            <a:r>
              <a:rPr lang="en-US" dirty="0" smtClean="0"/>
              <a:t> </a:t>
            </a:r>
            <a:r>
              <a:rPr lang="en-US" dirty="0" err="1" smtClean="0"/>
              <a:t>Salz</a:t>
            </a:r>
            <a:r>
              <a:rPr lang="en-US" dirty="0" smtClean="0"/>
              <a:t> </a:t>
            </a:r>
            <a:r>
              <a:rPr lang="en-US" dirty="0" err="1" smtClean="0"/>
              <a:t>abgebaut</a:t>
            </a:r>
            <a:r>
              <a:rPr lang="en-US" dirty="0" smtClean="0"/>
              <a:t>. Von </a:t>
            </a:r>
            <a:r>
              <a:rPr lang="en-US" dirty="0" err="1" smtClean="0"/>
              <a:t>ihm</a:t>
            </a:r>
            <a:r>
              <a:rPr lang="en-US" dirty="0" smtClean="0"/>
              <a:t> </a:t>
            </a:r>
            <a:r>
              <a:rPr lang="en-US" dirty="0" err="1" smtClean="0"/>
              <a:t>haben</a:t>
            </a:r>
            <a:r>
              <a:rPr lang="en-US" dirty="0" smtClean="0"/>
              <a:t> das Land und die </a:t>
            </a:r>
            <a:r>
              <a:rPr lang="en-US" dirty="0" err="1"/>
              <a:t>S</a:t>
            </a:r>
            <a:r>
              <a:rPr lang="en-US" dirty="0" err="1" smtClean="0"/>
              <a:t>tadt</a:t>
            </a:r>
            <a:r>
              <a:rPr lang="en-US" dirty="0" smtClean="0"/>
              <a:t> Salzburg den </a:t>
            </a:r>
            <a:r>
              <a:rPr lang="en-US" dirty="0" err="1"/>
              <a:t>N</a:t>
            </a:r>
            <a:r>
              <a:rPr lang="en-US" dirty="0" err="1" smtClean="0"/>
              <a:t>amen</a:t>
            </a:r>
            <a:r>
              <a:rPr lang="en-US" dirty="0" smtClean="0"/>
              <a:t> </a:t>
            </a:r>
          </a:p>
          <a:p>
            <a:r>
              <a:rPr lang="de-DE" dirty="0"/>
              <a:t>In Salzburg war Wolfgang Amadeus Mozart geboren</a:t>
            </a:r>
          </a:p>
          <a:p>
            <a:endParaRPr lang="ru-RU" dirty="0"/>
          </a:p>
        </p:txBody>
      </p:sp>
      <p:pic>
        <p:nvPicPr>
          <p:cNvPr id="9" name="Объект 8"/>
          <p:cNvPicPr>
            <a:picLocks noGrp="1" noChangeAspect="1"/>
          </p:cNvPicPr>
          <p:nvPr>
            <p:ph sz="quarter" idx="14"/>
          </p:nvPr>
        </p:nvPicPr>
        <p:blipFill>
          <a:blip r:embed="rId3">
            <a:extLst>
              <a:ext uri="{28A0092B-C50C-407E-A947-70E740481C1C}">
                <a14:useLocalDpi xmlns:a14="http://schemas.microsoft.com/office/drawing/2010/main" xmlns="" val="0"/>
              </a:ext>
            </a:extLst>
          </a:blip>
          <a:stretch>
            <a:fillRect/>
          </a:stretch>
        </p:blipFill>
        <p:spPr>
          <a:xfrm>
            <a:off x="5196224" y="4581128"/>
            <a:ext cx="2448272" cy="2170153"/>
          </a:xfrm>
        </p:spPr>
      </p:pic>
    </p:spTree>
    <p:extLst>
      <p:ext uri="{BB962C8B-B14F-4D97-AF65-F5344CB8AC3E}">
        <p14:creationId xmlns:p14="http://schemas.microsoft.com/office/powerpoint/2010/main" xmlns="" val="4200756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t>Die </a:t>
            </a:r>
            <a:r>
              <a:rPr lang="en-US" dirty="0" err="1" smtClean="0"/>
              <a:t>Stierwascher</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61484" y="2247900"/>
            <a:ext cx="5821032" cy="3878263"/>
          </a:xfrm>
        </p:spPr>
      </p:pic>
    </p:spTree>
    <p:extLst>
      <p:ext uri="{BB962C8B-B14F-4D97-AF65-F5344CB8AC3E}">
        <p14:creationId xmlns:p14="http://schemas.microsoft.com/office/powerpoint/2010/main" xmlns="" val="3556010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1560" y="620688"/>
            <a:ext cx="7848872" cy="5776770"/>
          </a:xfrm>
          <a:prstGeom prst="rect">
            <a:avLst/>
          </a:prstGeom>
        </p:spPr>
      </p:pic>
    </p:spTree>
    <p:extLst>
      <p:ext uri="{BB962C8B-B14F-4D97-AF65-F5344CB8AC3E}">
        <p14:creationId xmlns:p14="http://schemas.microsoft.com/office/powerpoint/2010/main" xmlns="" val="2149909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2651" y="620688"/>
            <a:ext cx="7422343" cy="5563975"/>
          </a:xfrm>
          <a:prstGeom prst="rect">
            <a:avLst/>
          </a:prstGeom>
        </p:spPr>
      </p:pic>
    </p:spTree>
    <p:extLst>
      <p:ext uri="{BB962C8B-B14F-4D97-AF65-F5344CB8AC3E}">
        <p14:creationId xmlns:p14="http://schemas.microsoft.com/office/powerpoint/2010/main" xmlns="" val="3195362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9672" y="836711"/>
            <a:ext cx="6480720" cy="5376597"/>
          </a:xfrm>
          <a:prstGeom prst="rect">
            <a:avLst/>
          </a:prstGeom>
        </p:spPr>
      </p:pic>
    </p:spTree>
    <p:extLst>
      <p:ext uri="{BB962C8B-B14F-4D97-AF65-F5344CB8AC3E}">
        <p14:creationId xmlns:p14="http://schemas.microsoft.com/office/powerpoint/2010/main" xmlns="" val="1759098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11760" y="188640"/>
            <a:ext cx="4671392" cy="6228523"/>
          </a:xfrm>
          <a:prstGeom prst="rect">
            <a:avLst/>
          </a:prstGeom>
        </p:spPr>
      </p:pic>
    </p:spTree>
    <p:extLst>
      <p:ext uri="{BB962C8B-B14F-4D97-AF65-F5344CB8AC3E}">
        <p14:creationId xmlns:p14="http://schemas.microsoft.com/office/powerpoint/2010/main" xmlns="" val="3855051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Объект 4"/>
          <p:cNvSpPr>
            <a:spLocks noGrp="1"/>
          </p:cNvSpPr>
          <p:nvPr>
            <p:ph sz="quarter" idx="13"/>
          </p:nvPr>
        </p:nvSpPr>
        <p:spPr/>
        <p:txBody>
          <a:bodyPr/>
          <a:lstStyle/>
          <a:p>
            <a:endParaRPr lang="ru-RU" dirty="0"/>
          </a:p>
        </p:txBody>
      </p:sp>
      <p:sp>
        <p:nvSpPr>
          <p:cNvPr id="6" name="Объект 5"/>
          <p:cNvSpPr>
            <a:spLocks noGrp="1"/>
          </p:cNvSpPr>
          <p:nvPr>
            <p:ph sz="quarter" idx="14"/>
          </p:nvPr>
        </p:nvSpPr>
        <p:spPr/>
        <p:txBody>
          <a:bodyPr/>
          <a:lstStyle/>
          <a:p>
            <a:endParaRPr lang="ru-RU"/>
          </a:p>
        </p:txBody>
      </p:sp>
    </p:spTree>
    <p:extLst>
      <p:ext uri="{BB962C8B-B14F-4D97-AF65-F5344CB8AC3E}">
        <p14:creationId xmlns:p14="http://schemas.microsoft.com/office/powerpoint/2010/main" xmlns="" val="185799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5265" y="-11241"/>
            <a:ext cx="3422483" cy="1886921"/>
          </a:xfrm>
        </p:spPr>
        <p:txBody>
          <a:bodyPr/>
          <a:lstStyle/>
          <a:p>
            <a:r>
              <a:rPr lang="en-US" sz="3600" dirty="0" err="1" smtClean="0">
                <a:latin typeface="Bernard MT Condensed" pitchFamily="18" charset="0"/>
              </a:rPr>
              <a:t>Gemeinsame</a:t>
            </a:r>
            <a:r>
              <a:rPr lang="en-US" sz="3600" dirty="0" smtClean="0">
                <a:latin typeface="Bernard MT Condensed" pitchFamily="18" charset="0"/>
              </a:rPr>
              <a:t> </a:t>
            </a:r>
            <a:r>
              <a:rPr lang="en-US" sz="3600" dirty="0" err="1" smtClean="0">
                <a:latin typeface="Bernard MT Condensed" pitchFamily="18" charset="0"/>
              </a:rPr>
              <a:t>Angaben</a:t>
            </a:r>
            <a:endParaRPr lang="ru-RU" sz="36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896232" y="3717032"/>
            <a:ext cx="1611444" cy="2542927"/>
          </a:xfrm>
        </p:spPr>
      </p:pic>
      <p:sp>
        <p:nvSpPr>
          <p:cNvPr id="5" name="Текст 4"/>
          <p:cNvSpPr>
            <a:spLocks noGrp="1"/>
          </p:cNvSpPr>
          <p:nvPr>
            <p:ph type="body" sz="half" idx="2"/>
          </p:nvPr>
        </p:nvSpPr>
        <p:spPr>
          <a:xfrm>
            <a:off x="107504" y="3501008"/>
            <a:ext cx="3411725" cy="2517289"/>
          </a:xfrm>
        </p:spPr>
        <p:txBody>
          <a:bodyPr>
            <a:normAutofit/>
          </a:bodyPr>
          <a:lstStyle/>
          <a:p>
            <a:r>
              <a:rPr lang="en-US" sz="4000" dirty="0" smtClean="0"/>
              <a:t>WAPPEN UND FLAGGE</a:t>
            </a:r>
            <a:endParaRPr lang="ru-RU" sz="4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813917">
            <a:off x="6654204" y="546661"/>
            <a:ext cx="2095500" cy="140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24285" y="1527850"/>
            <a:ext cx="1564937" cy="1023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07748" y="94645"/>
            <a:ext cx="2133600"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20850108">
            <a:off x="5532853" y="991768"/>
            <a:ext cx="666750" cy="1063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Прямоугольник 6"/>
          <p:cNvSpPr/>
          <p:nvPr/>
        </p:nvSpPr>
        <p:spPr>
          <a:xfrm>
            <a:off x="6823348" y="3244334"/>
            <a:ext cx="1757212" cy="369332"/>
          </a:xfrm>
          <a:prstGeom prst="rect">
            <a:avLst/>
          </a:prstGeom>
        </p:spPr>
        <p:txBody>
          <a:bodyPr wrap="none">
            <a:spAutoFit/>
          </a:bodyPr>
          <a:lstStyle/>
          <a:p>
            <a:r>
              <a:rPr lang="en-US" dirty="0" err="1" smtClean="0"/>
              <a:t>Landeswappen</a:t>
            </a:r>
            <a:endParaRPr lang="ru-RU" dirty="0"/>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525002" y="4149080"/>
            <a:ext cx="2986284" cy="1998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Прямоугольник 7"/>
          <p:cNvSpPr/>
          <p:nvPr/>
        </p:nvSpPr>
        <p:spPr>
          <a:xfrm>
            <a:off x="4231734" y="3308740"/>
            <a:ext cx="1552028" cy="369332"/>
          </a:xfrm>
          <a:prstGeom prst="rect">
            <a:avLst/>
          </a:prstGeom>
        </p:spPr>
        <p:txBody>
          <a:bodyPr wrap="none">
            <a:spAutoFit/>
          </a:bodyPr>
          <a:lstStyle/>
          <a:p>
            <a:r>
              <a:rPr lang="en-US" dirty="0" err="1" smtClean="0"/>
              <a:t>Landesflagge</a:t>
            </a:r>
            <a:endParaRPr lang="ru-RU" dirty="0"/>
          </a:p>
        </p:txBody>
      </p:sp>
    </p:spTree>
    <p:extLst>
      <p:ext uri="{BB962C8B-B14F-4D97-AF65-F5344CB8AC3E}">
        <p14:creationId xmlns:p14="http://schemas.microsoft.com/office/powerpoint/2010/main" xmlns="" val="1462442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Gemeinsame</a:t>
            </a:r>
            <a:r>
              <a:rPr lang="en-US" dirty="0" smtClean="0"/>
              <a:t> </a:t>
            </a:r>
            <a:r>
              <a:rPr lang="en-US" dirty="0" err="1" smtClean="0"/>
              <a:t>Angaben</a:t>
            </a:r>
            <a:endParaRPr lang="ru-RU" dirty="0"/>
          </a:p>
        </p:txBody>
      </p:sp>
      <p:sp>
        <p:nvSpPr>
          <p:cNvPr id="3" name="Объект 2"/>
          <p:cNvSpPr>
            <a:spLocks noGrp="1"/>
          </p:cNvSpPr>
          <p:nvPr>
            <p:ph sz="quarter" idx="13"/>
          </p:nvPr>
        </p:nvSpPr>
        <p:spPr>
          <a:xfrm>
            <a:off x="899592" y="2276872"/>
            <a:ext cx="3166120" cy="396632"/>
          </a:xfrm>
        </p:spPr>
        <p:txBody>
          <a:bodyPr>
            <a:noAutofit/>
          </a:bodyPr>
          <a:lstStyle/>
          <a:p>
            <a:r>
              <a:rPr lang="en-US" sz="3200" dirty="0" smtClean="0"/>
              <a:t>Die </a:t>
            </a:r>
            <a:r>
              <a:rPr lang="en-US" sz="3200" dirty="0" err="1" smtClean="0"/>
              <a:t>Flache</a:t>
            </a:r>
            <a:endParaRPr lang="ru-RU" sz="3200" dirty="0"/>
          </a:p>
        </p:txBody>
      </p:sp>
      <p:sp>
        <p:nvSpPr>
          <p:cNvPr id="4" name="Объект 3"/>
          <p:cNvSpPr>
            <a:spLocks noGrp="1"/>
          </p:cNvSpPr>
          <p:nvPr>
            <p:ph sz="quarter" idx="14"/>
          </p:nvPr>
        </p:nvSpPr>
        <p:spPr>
          <a:xfrm>
            <a:off x="4644008" y="2276872"/>
            <a:ext cx="3587880" cy="396632"/>
          </a:xfrm>
        </p:spPr>
        <p:txBody>
          <a:bodyPr>
            <a:noAutofit/>
          </a:bodyPr>
          <a:lstStyle/>
          <a:p>
            <a:r>
              <a:rPr lang="en-US" sz="3200" dirty="0" smtClean="0"/>
              <a:t>Die </a:t>
            </a:r>
            <a:r>
              <a:rPr lang="en-US" sz="3200" dirty="0" err="1" smtClean="0"/>
              <a:t>Grenzen</a:t>
            </a:r>
            <a:endParaRPr lang="ru-RU" sz="3200" dirty="0"/>
          </a:p>
        </p:txBody>
      </p:sp>
      <p:sp>
        <p:nvSpPr>
          <p:cNvPr id="5" name="Прямоугольник 4"/>
          <p:cNvSpPr/>
          <p:nvPr/>
        </p:nvSpPr>
        <p:spPr>
          <a:xfrm>
            <a:off x="1043608" y="2875002"/>
            <a:ext cx="2544286" cy="369332"/>
          </a:xfrm>
          <a:prstGeom prst="rect">
            <a:avLst/>
          </a:prstGeom>
        </p:spPr>
        <p:txBody>
          <a:bodyPr wrap="none">
            <a:spAutoFit/>
          </a:bodyPr>
          <a:lstStyle/>
          <a:p>
            <a:r>
              <a:rPr lang="en-US" dirty="0" smtClean="0"/>
              <a:t>7154 </a:t>
            </a:r>
            <a:r>
              <a:rPr lang="en-US" dirty="0" err="1" smtClean="0"/>
              <a:t>Quadratkilometer</a:t>
            </a:r>
            <a:endParaRPr lang="ru-RU" dirty="0"/>
          </a:p>
        </p:txBody>
      </p:sp>
      <p:sp>
        <p:nvSpPr>
          <p:cNvPr id="6" name="Прямоугольник 5"/>
          <p:cNvSpPr/>
          <p:nvPr/>
        </p:nvSpPr>
        <p:spPr>
          <a:xfrm>
            <a:off x="4283968" y="2875002"/>
            <a:ext cx="4572000" cy="1200329"/>
          </a:xfrm>
          <a:prstGeom prst="rect">
            <a:avLst/>
          </a:prstGeom>
        </p:spPr>
        <p:txBody>
          <a:bodyPr>
            <a:spAutoFit/>
          </a:bodyPr>
          <a:lstStyle/>
          <a:p>
            <a:r>
              <a:rPr lang="de-DE" dirty="0" smtClean="0"/>
              <a:t>Salzburg  grenzt im Westen und Südwesten an Tirol, im Nordosten an Oberösterreich, im Osten an die Steiermark und im Süden an Kärnten.</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4149080"/>
            <a:ext cx="3312368" cy="2186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3645024"/>
            <a:ext cx="3073524" cy="260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2249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227" y="2027084"/>
            <a:ext cx="5148064" cy="1807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227" y="4991091"/>
            <a:ext cx="9144000" cy="18521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683568" y="476672"/>
            <a:ext cx="7756263" cy="1054250"/>
          </a:xfrm>
        </p:spPr>
        <p:txBody>
          <a:bodyPr/>
          <a:lstStyle/>
          <a:p>
            <a:r>
              <a:rPr lang="en-US" dirty="0" smtClean="0"/>
              <a:t>Die </a:t>
            </a:r>
            <a:r>
              <a:rPr lang="en-US" dirty="0" err="1" smtClean="0"/>
              <a:t>Hauptstadt</a:t>
            </a:r>
            <a:endParaRPr lang="ru-RU" dirty="0"/>
          </a:p>
        </p:txBody>
      </p:sp>
      <p:sp>
        <p:nvSpPr>
          <p:cNvPr id="6" name="Объект 5"/>
          <p:cNvSpPr>
            <a:spLocks noGrp="1"/>
          </p:cNvSpPr>
          <p:nvPr>
            <p:ph sz="quarter" idx="13"/>
          </p:nvPr>
        </p:nvSpPr>
        <p:spPr>
          <a:xfrm>
            <a:off x="84227" y="3803210"/>
            <a:ext cx="3803904" cy="1647951"/>
          </a:xfrm>
        </p:spPr>
        <p:txBody>
          <a:bodyPr/>
          <a:lstStyle/>
          <a:p>
            <a:r>
              <a:rPr lang="en-US" dirty="0" smtClean="0"/>
              <a:t>Die </a:t>
            </a:r>
            <a:r>
              <a:rPr lang="en-US" dirty="0" err="1" smtClean="0"/>
              <a:t>Hauptstadt</a:t>
            </a:r>
            <a:r>
              <a:rPr lang="en-US" dirty="0" smtClean="0"/>
              <a:t> von Salzburg Land </a:t>
            </a:r>
            <a:r>
              <a:rPr lang="en-US" dirty="0" err="1" smtClean="0"/>
              <a:t>ist</a:t>
            </a:r>
            <a:r>
              <a:rPr lang="en-US" dirty="0" smtClean="0"/>
              <a:t> Salzburg.</a:t>
            </a:r>
            <a:endParaRPr lang="ru-RU" dirty="0"/>
          </a:p>
        </p:txBody>
      </p:sp>
      <p:sp>
        <p:nvSpPr>
          <p:cNvPr id="7" name="Объект 6"/>
          <p:cNvSpPr>
            <a:spLocks noGrp="1"/>
          </p:cNvSpPr>
          <p:nvPr>
            <p:ph sz="quarter" idx="14"/>
          </p:nvPr>
        </p:nvSpPr>
        <p:spPr>
          <a:xfrm>
            <a:off x="8100392" y="4869160"/>
            <a:ext cx="574921" cy="1085959"/>
          </a:xfrm>
        </p:spPr>
        <p:txBody>
          <a:bodyPr/>
          <a:lstStyle/>
          <a:p>
            <a:endParaRPr lang="ru-RU"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0192" y="2027084"/>
            <a:ext cx="2276450" cy="2754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1125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75656" y="116632"/>
            <a:ext cx="5832648" cy="1124744"/>
          </a:xfrm>
        </p:spPr>
        <p:txBody>
          <a:bodyPr/>
          <a:lstStyle/>
          <a:p>
            <a:r>
              <a:rPr lang="en-US" sz="4800" dirty="0" err="1" smtClean="0"/>
              <a:t>Östereicher</a:t>
            </a:r>
            <a:r>
              <a:rPr lang="en-US" sz="4800" dirty="0" smtClean="0"/>
              <a:t> </a:t>
            </a:r>
            <a:r>
              <a:rPr lang="en-US" sz="4800" dirty="0" err="1" smtClean="0"/>
              <a:t>dialekte</a:t>
            </a:r>
            <a:r>
              <a:rPr lang="en-US" sz="4800" dirty="0" smtClean="0"/>
              <a:t> </a:t>
            </a:r>
            <a:endParaRPr lang="ru-RU" sz="4800"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138950" y="1628800"/>
            <a:ext cx="1800200" cy="1602361"/>
          </a:xfrm>
        </p:spPr>
      </p:pic>
      <p:sp>
        <p:nvSpPr>
          <p:cNvPr id="7" name="Текст 6"/>
          <p:cNvSpPr>
            <a:spLocks noGrp="1"/>
          </p:cNvSpPr>
          <p:nvPr>
            <p:ph type="body" sz="half" idx="2"/>
          </p:nvPr>
        </p:nvSpPr>
        <p:spPr>
          <a:xfrm>
            <a:off x="17810" y="1304764"/>
            <a:ext cx="6066358" cy="4248472"/>
          </a:xfrm>
        </p:spPr>
        <p:txBody>
          <a:bodyPr>
            <a:normAutofit/>
          </a:bodyPr>
          <a:lstStyle/>
          <a:p>
            <a:r>
              <a:rPr lang="ru-RU" sz="4000" dirty="0" smtClean="0"/>
              <a:t>1.</a:t>
            </a:r>
            <a:r>
              <a:rPr lang="en-US" sz="4000" dirty="0" err="1" smtClean="0"/>
              <a:t>Eiklar</a:t>
            </a:r>
            <a:r>
              <a:rPr lang="en-US" sz="4000" dirty="0" smtClean="0"/>
              <a:t> - </a:t>
            </a:r>
            <a:r>
              <a:rPr lang="en-US" sz="4000" dirty="0" err="1" smtClean="0"/>
              <a:t>Eiweiß</a:t>
            </a:r>
            <a:r>
              <a:rPr lang="en-US" sz="4000" dirty="0" smtClean="0"/>
              <a:t> </a:t>
            </a:r>
            <a:endParaRPr lang="en-US" sz="4400" dirty="0" smtClean="0"/>
          </a:p>
          <a:p>
            <a:r>
              <a:rPr lang="ru-RU" sz="4000" dirty="0" smtClean="0"/>
              <a:t>2.</a:t>
            </a:r>
            <a:r>
              <a:rPr lang="en-US" sz="4000" dirty="0" err="1" smtClean="0"/>
              <a:t>Fogosch</a:t>
            </a:r>
            <a:r>
              <a:rPr lang="en-US" sz="4000" dirty="0" smtClean="0"/>
              <a:t> - Zander</a:t>
            </a:r>
            <a:endParaRPr lang="ru-RU" sz="4000" dirty="0"/>
          </a:p>
          <a:p>
            <a:r>
              <a:rPr lang="ru-RU" sz="4000" dirty="0" smtClean="0"/>
              <a:t>3.</a:t>
            </a:r>
            <a:r>
              <a:rPr lang="en-US" sz="4000" dirty="0" err="1" smtClean="0"/>
              <a:t>Karotte</a:t>
            </a:r>
            <a:r>
              <a:rPr lang="en-US" sz="4000" dirty="0" smtClean="0"/>
              <a:t> </a:t>
            </a:r>
            <a:r>
              <a:rPr lang="en-US" sz="4000" dirty="0" smtClean="0"/>
              <a:t>- </a:t>
            </a:r>
            <a:r>
              <a:rPr lang="en-US" sz="4000" dirty="0" err="1" smtClean="0"/>
              <a:t>Möhre</a:t>
            </a:r>
            <a:endParaRPr lang="en-US" sz="4000" dirty="0" smtClean="0"/>
          </a:p>
          <a:p>
            <a:r>
              <a:rPr lang="en-US" sz="4000" dirty="0" smtClean="0"/>
              <a:t>4.Rahne - rote </a:t>
            </a:r>
            <a:r>
              <a:rPr lang="en-US" sz="4000" dirty="0" err="1" smtClean="0"/>
              <a:t>Rübe</a:t>
            </a:r>
            <a:endParaRPr lang="en-US" sz="4000" dirty="0" smtClean="0"/>
          </a:p>
          <a:p>
            <a:r>
              <a:rPr lang="en-US" sz="4000" dirty="0"/>
              <a:t>5.Powidl </a:t>
            </a:r>
            <a:r>
              <a:rPr lang="en-US" sz="4000" dirty="0" smtClean="0"/>
              <a:t>–</a:t>
            </a:r>
            <a:r>
              <a:rPr lang="en-US" sz="4000" dirty="0" err="1" smtClean="0"/>
              <a:t>Pflaumenmus</a:t>
            </a:r>
            <a:endParaRPr lang="ru-RU" sz="4400"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31805" y="3585793"/>
            <a:ext cx="2376264" cy="1463109"/>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72200" y="5257854"/>
            <a:ext cx="1895475" cy="1428750"/>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275856" y="5061871"/>
            <a:ext cx="1905000" cy="1428750"/>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95536" y="5086666"/>
            <a:ext cx="1933575" cy="1428750"/>
          </a:xfrm>
          <a:prstGeom prst="rect">
            <a:avLst/>
          </a:prstGeom>
        </p:spPr>
      </p:pic>
    </p:spTree>
    <p:extLst>
      <p:ext uri="{BB962C8B-B14F-4D97-AF65-F5344CB8AC3E}">
        <p14:creationId xmlns:p14="http://schemas.microsoft.com/office/powerpoint/2010/main" xmlns="" val="3750110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a:t>Die </a:t>
            </a:r>
            <a:r>
              <a:rPr lang="en-US" dirty="0" err="1"/>
              <a:t>Bevölkerung</a:t>
            </a:r>
            <a:endParaRPr lang="ru-RU" dirty="0"/>
          </a:p>
        </p:txBody>
      </p:sp>
      <p:pic>
        <p:nvPicPr>
          <p:cNvPr id="9" name="Рисунок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504" y="1916832"/>
            <a:ext cx="5184576" cy="4380334"/>
          </a:xfrm>
          <a:prstGeom prst="rect">
            <a:avLst/>
          </a:prstGeom>
        </p:spPr>
      </p:pic>
      <p:sp>
        <p:nvSpPr>
          <p:cNvPr id="10" name="Объект 9"/>
          <p:cNvSpPr>
            <a:spLocks noGrp="1"/>
          </p:cNvSpPr>
          <p:nvPr>
            <p:ph idx="1"/>
          </p:nvPr>
        </p:nvSpPr>
        <p:spPr>
          <a:xfrm>
            <a:off x="5364088" y="1963921"/>
            <a:ext cx="3672408" cy="3849290"/>
          </a:xfrm>
        </p:spPr>
        <p:txBody>
          <a:bodyPr>
            <a:normAutofit lnSpcReduction="10000"/>
          </a:bodyPr>
          <a:lstStyle/>
          <a:p>
            <a:r>
              <a:rPr lang="en-US" dirty="0" smtClean="0"/>
              <a:t>Die </a:t>
            </a:r>
            <a:r>
              <a:rPr lang="en-US" dirty="0" err="1" smtClean="0"/>
              <a:t>Zahl</a:t>
            </a:r>
            <a:r>
              <a:rPr lang="en-US" dirty="0" smtClean="0"/>
              <a:t> -530.000</a:t>
            </a:r>
          </a:p>
          <a:p>
            <a:endParaRPr lang="en-US" dirty="0"/>
          </a:p>
          <a:p>
            <a:r>
              <a:rPr lang="en-US" dirty="0"/>
              <a:t>Die Bevölkerungsdichte-73 </a:t>
            </a:r>
            <a:r>
              <a:rPr lang="en-US" dirty="0" err="1"/>
              <a:t>Einw</a:t>
            </a:r>
            <a:r>
              <a:rPr lang="en-US" dirty="0"/>
              <a:t>. pro </a:t>
            </a:r>
            <a:r>
              <a:rPr lang="en-US" dirty="0" smtClean="0"/>
              <a:t>km²</a:t>
            </a:r>
          </a:p>
          <a:p>
            <a:endParaRPr lang="en-US" dirty="0"/>
          </a:p>
          <a:p>
            <a:r>
              <a:rPr lang="en-US" dirty="0"/>
              <a:t>Die </a:t>
            </a:r>
            <a:r>
              <a:rPr lang="en-US" dirty="0" err="1"/>
              <a:t>Nationalbevölkerungszusammensetzung</a:t>
            </a:r>
            <a:r>
              <a:rPr lang="en-US" dirty="0"/>
              <a:t>-Die </a:t>
            </a:r>
            <a:r>
              <a:rPr lang="en-US" dirty="0" err="1"/>
              <a:t>Österreicher</a:t>
            </a:r>
            <a:endParaRPr lang="en-US" dirty="0" smtClean="0"/>
          </a:p>
          <a:p>
            <a:endParaRPr lang="ru-RU" dirty="0"/>
          </a:p>
        </p:txBody>
      </p:sp>
    </p:spTree>
    <p:extLst>
      <p:ext uri="{BB962C8B-B14F-4D97-AF65-F5344CB8AC3E}">
        <p14:creationId xmlns:p14="http://schemas.microsoft.com/office/powerpoint/2010/main" xmlns="" val="2043051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r>
              <a:rPr lang="de-DE" dirty="0"/>
              <a:t>Im Land Salzburg gilt der Fremdenverkehr als einer der wichtigsten Wirtschaftszweige. Durch die alpine Lage lebt das Land vom Sommer- und Wintertourismus. Salzburg ist nach Tirol das österreichische Bundesland mit den meisten Gästenächtigungen.</a:t>
            </a:r>
          </a:p>
          <a:p>
            <a:endParaRPr lang="de-DE" dirty="0"/>
          </a:p>
          <a:p>
            <a:r>
              <a:rPr lang="de-DE" dirty="0"/>
              <a:t>Als größter </a:t>
            </a:r>
            <a:r>
              <a:rPr lang="de-DE" dirty="0" err="1"/>
              <a:t>infratstruktureller</a:t>
            </a:r>
            <a:r>
              <a:rPr lang="de-DE" dirty="0"/>
              <a:t> Versorger des Landes fungiert die zu rund drei Viertel der Stadt und dem Land Salzburg gehörende „Salzburg AG“. Diese bietet Strom, Wasser, Erdgas und Fernwärme und ist Betreiberin verschiedener öffentlicher Verkehrsmittel. Zudem werden von dem Unternehmen Telekommunikationsdienstleistungen (Telefon, Internet, Kabel-TV) angeboten.</a:t>
            </a:r>
            <a:endParaRPr lang="ru-RU" dirty="0"/>
          </a:p>
        </p:txBody>
      </p:sp>
      <p:sp>
        <p:nvSpPr>
          <p:cNvPr id="3" name="Заголовок 2"/>
          <p:cNvSpPr>
            <a:spLocks noGrp="1"/>
          </p:cNvSpPr>
          <p:nvPr>
            <p:ph type="title"/>
          </p:nvPr>
        </p:nvSpPr>
        <p:spPr/>
        <p:txBody>
          <a:bodyPr/>
          <a:lstStyle/>
          <a:p>
            <a:r>
              <a:rPr lang="en-US" sz="4800" dirty="0"/>
              <a:t>Die </a:t>
            </a:r>
            <a:r>
              <a:rPr lang="en-US" sz="4800" dirty="0" err="1" smtClean="0"/>
              <a:t>Bevölkerungsbeschäftigung</a:t>
            </a:r>
            <a:endParaRPr lang="ru-RU" sz="4800" dirty="0"/>
          </a:p>
        </p:txBody>
      </p:sp>
    </p:spTree>
    <p:extLst>
      <p:ext uri="{BB962C8B-B14F-4D97-AF65-F5344CB8AC3E}">
        <p14:creationId xmlns:p14="http://schemas.microsoft.com/office/powerpoint/2010/main" xmlns="" val="248381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189594313"/>
              </p:ext>
            </p:extLst>
          </p:nvPr>
        </p:nvGraphicFramePr>
        <p:xfrm>
          <a:off x="1115616" y="2276872"/>
          <a:ext cx="7747000" cy="3878263"/>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2"/>
          <p:cNvSpPr>
            <a:spLocks noGrp="1"/>
          </p:cNvSpPr>
          <p:nvPr>
            <p:ph type="title"/>
          </p:nvPr>
        </p:nvSpPr>
        <p:spPr/>
        <p:txBody>
          <a:bodyPr/>
          <a:lstStyle/>
          <a:p>
            <a:r>
              <a:rPr lang="en-US" dirty="0" err="1" smtClean="0"/>
              <a:t>Befragung</a:t>
            </a:r>
            <a:endParaRPr lang="ru-RU" dirty="0"/>
          </a:p>
        </p:txBody>
      </p:sp>
    </p:spTree>
    <p:extLst>
      <p:ext uri="{BB962C8B-B14F-4D97-AF65-F5344CB8AC3E}">
        <p14:creationId xmlns:p14="http://schemas.microsoft.com/office/powerpoint/2010/main" xmlns="" val="1240049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endParaRPr lang="de-DE" dirty="0"/>
          </a:p>
          <a:p>
            <a:r>
              <a:rPr lang="de-DE" dirty="0"/>
              <a:t>Die Stadt Salzburg weist ein feuchtes. manchmal auch sehr feuchtes Klima auf. Winde aus westlichen und nordwestlichen Richtungen bringen feuchte, atlantische Luftmassen heran, die im Stau der Alpen oftmals aufgehalten werden und ihre Regenmengen im Salzburger Becken ablassen. </a:t>
            </a:r>
          </a:p>
          <a:p>
            <a:endParaRPr lang="de-DE" dirty="0"/>
          </a:p>
          <a:p>
            <a:r>
              <a:rPr lang="de-DE" dirty="0"/>
              <a:t>Die Niederschlagsmenge in der Stadt Salzburg beträgt 1286 mm, die an 184 Tagen, schwerpunktmäßig im Sommer, fallen. Kennzeichnend für die tieferen Lagen dieser Region sind aber auch die milderen Winter und mäßig warme Sommer (mittlere Jahrestemperatur der Stadt Salzburg: 12° C, Julimittel 18° C, </a:t>
            </a:r>
            <a:r>
              <a:rPr lang="de-DE" dirty="0" err="1"/>
              <a:t>Jännermittel</a:t>
            </a:r>
            <a:r>
              <a:rPr lang="de-DE" dirty="0"/>
              <a:t> -2° C). Im Sommer fallen die Niederschläge meist als Schauer oder während eines Gewitters. </a:t>
            </a:r>
          </a:p>
          <a:p>
            <a:endParaRPr lang="de-DE" dirty="0"/>
          </a:p>
          <a:p>
            <a:r>
              <a:rPr lang="de-DE" dirty="0"/>
              <a:t>Eine Besonderheit des alpinen Klimas ist der Föhn, der sich als warmer und stürmischer Wind in die Täler der Alpennordseite stürzt und an vielen Tagen im Stadtgebiet spürbar ist </a:t>
            </a:r>
          </a:p>
          <a:p>
            <a:endParaRPr lang="ru-RU" dirty="0"/>
          </a:p>
        </p:txBody>
      </p:sp>
      <p:sp>
        <p:nvSpPr>
          <p:cNvPr id="3" name="Заголовок 2"/>
          <p:cNvSpPr>
            <a:spLocks noGrp="1"/>
          </p:cNvSpPr>
          <p:nvPr>
            <p:ph type="title"/>
          </p:nvPr>
        </p:nvSpPr>
        <p:spPr/>
        <p:txBody>
          <a:bodyPr/>
          <a:lstStyle/>
          <a:p>
            <a:r>
              <a:rPr lang="en-US" dirty="0" err="1" smtClean="0"/>
              <a:t>Klima</a:t>
            </a:r>
            <a:endParaRPr lang="ru-RU" dirty="0"/>
          </a:p>
        </p:txBody>
      </p:sp>
    </p:spTree>
    <p:extLst>
      <p:ext uri="{BB962C8B-B14F-4D97-AF65-F5344CB8AC3E}">
        <p14:creationId xmlns:p14="http://schemas.microsoft.com/office/powerpoint/2010/main" xmlns="" val="28500849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9106</TotalTime>
  <Words>358</Words>
  <Application>Microsoft Office PowerPoint</Application>
  <PresentationFormat>Экран (4:3)</PresentationFormat>
  <Paragraphs>41</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Твердый переплет</vt:lpstr>
      <vt:lpstr>Salzburg</vt:lpstr>
      <vt:lpstr>Gemeinsame Angaben</vt:lpstr>
      <vt:lpstr>Gemeinsame Angaben</vt:lpstr>
      <vt:lpstr>Die Hauptstadt</vt:lpstr>
      <vt:lpstr>Östereicher dialekte </vt:lpstr>
      <vt:lpstr>Die Bevölkerung</vt:lpstr>
      <vt:lpstr>Die Bevölkerungsbeschäftigung</vt:lpstr>
      <vt:lpstr>Befragung</vt:lpstr>
      <vt:lpstr>Klima</vt:lpstr>
      <vt:lpstr>Interessante Fakten </vt:lpstr>
      <vt:lpstr>Die Stierwascher</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Евгения</dc:creator>
  <cp:lastModifiedBy>Admin</cp:lastModifiedBy>
  <cp:revision>32</cp:revision>
  <dcterms:created xsi:type="dcterms:W3CDTF">2013-04-06T12:29:28Z</dcterms:created>
  <dcterms:modified xsi:type="dcterms:W3CDTF">2013-04-21T18:53:24Z</dcterms:modified>
</cp:coreProperties>
</file>