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B8449B-DF24-4B85-BAA7-29B914219ABC}" type="datetimeFigureOut">
              <a:rPr lang="ru-RU" smtClean="0"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52BFD6-6035-40A9-A5F2-1EEAF649C0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643314"/>
            <a:ext cx="6400800" cy="1157286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6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ärnten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Природные </a:t>
            </a:r>
            <a:r>
              <a:rPr lang="ru-RU" b="1" dirty="0" smtClean="0">
                <a:solidFill>
                  <a:srgbClr val="C00000"/>
                </a:solidFill>
              </a:rPr>
              <a:t>ресурсы/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die </a:t>
            </a:r>
            <a:r>
              <a:rPr lang="en-US" b="1" dirty="0" err="1" smtClean="0">
                <a:solidFill>
                  <a:srgbClr val="C00000"/>
                </a:solidFill>
              </a:rPr>
              <a:t>Naturschätze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Горы богаты оловом (</a:t>
            </a:r>
            <a:r>
              <a:rPr lang="en-US" dirty="0" err="1" smtClean="0"/>
              <a:t>Zinn</a:t>
            </a:r>
            <a:r>
              <a:rPr lang="en-US" dirty="0" smtClean="0"/>
              <a:t>)</a:t>
            </a:r>
            <a:r>
              <a:rPr lang="ru-RU" dirty="0" smtClean="0"/>
              <a:t> и железной рудой</a:t>
            </a:r>
            <a:r>
              <a:rPr lang="en-US" dirty="0" smtClean="0"/>
              <a:t> (</a:t>
            </a:r>
            <a:r>
              <a:rPr lang="en-US" dirty="0" err="1" smtClean="0"/>
              <a:t>Eisenerz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есть и минеральные источники, из которых следует указать на особенно теплые воды недалеко от </a:t>
            </a:r>
            <a:r>
              <a:rPr lang="ru-RU" dirty="0" err="1" smtClean="0"/>
              <a:t>Филлаха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2095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86190"/>
            <a:ext cx="3214710" cy="231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отрасли экономики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437772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туризм, электроника, инженерное дело, лесная промышленность и сельское хозяйство. </a:t>
            </a:r>
            <a:endParaRPr lang="ru-RU" dirty="0" smtClean="0"/>
          </a:p>
          <a:p>
            <a:r>
              <a:rPr lang="ru-RU" dirty="0" smtClean="0"/>
              <a:t>Здесь </a:t>
            </a:r>
            <a:r>
              <a:rPr lang="ru-RU" dirty="0" smtClean="0"/>
              <a:t>расположены крупные производственные подразделения таких международных корпораций, как Филипс и </a:t>
            </a:r>
            <a:r>
              <a:rPr lang="ru-RU" dirty="0" err="1" smtClean="0"/>
              <a:t>Siemens</a:t>
            </a:r>
            <a:r>
              <a:rPr lang="ru-RU" dirty="0" smtClean="0"/>
              <a:t> AG.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Wasserkraftwerke der ehemaligen „</a:t>
            </a:r>
            <a:r>
              <a:rPr lang="de-DE" dirty="0" err="1" smtClean="0"/>
              <a:t>Draukraft</a:t>
            </a:r>
            <a:r>
              <a:rPr lang="de-DE" dirty="0" smtClean="0"/>
              <a:t>“ liefern 12 % des Stroms für ganz Österreich</a:t>
            </a:r>
            <a:r>
              <a:rPr lang="de-DE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214686"/>
            <a:ext cx="2095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786322"/>
            <a:ext cx="2095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143248"/>
            <a:ext cx="2095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73" y="1000108"/>
            <a:ext cx="777245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Bevölkerung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4020530" cy="45720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Der größte Teil der Bevölkerung Kärntens siedelt im Klagenfurter Becken zwischen Villach und Klagenfurt</a:t>
            </a:r>
            <a:r>
              <a:rPr lang="de-DE" dirty="0" smtClean="0"/>
              <a:t>.</a:t>
            </a:r>
            <a:endParaRPr lang="ru-RU" dirty="0" smtClean="0"/>
          </a:p>
          <a:p>
            <a:r>
              <a:rPr lang="en-US" dirty="0" smtClean="0"/>
              <a:t>D</a:t>
            </a:r>
            <a:r>
              <a:rPr lang="de-DE" dirty="0" err="1" smtClean="0"/>
              <a:t>ie</a:t>
            </a:r>
            <a:r>
              <a:rPr lang="de-DE" dirty="0" smtClean="0"/>
              <a:t> </a:t>
            </a:r>
            <a:r>
              <a:rPr lang="de-DE" dirty="0" smtClean="0"/>
              <a:t>Mehrheit der Bevölkerung </a:t>
            </a:r>
            <a:r>
              <a:rPr lang="de-DE" dirty="0" smtClean="0"/>
              <a:t>ist </a:t>
            </a:r>
            <a:r>
              <a:rPr lang="de-DE" dirty="0" smtClean="0"/>
              <a:t>deutschsprachig. Im Süden des Bundeslandes </a:t>
            </a:r>
            <a:r>
              <a:rPr lang="de-DE" dirty="0" smtClean="0"/>
              <a:t>leben </a:t>
            </a:r>
            <a:r>
              <a:rPr lang="de-DE" dirty="0" smtClean="0"/>
              <a:t>Angehörige der </a:t>
            </a:r>
            <a:r>
              <a:rPr lang="de-DE" dirty="0" err="1" smtClean="0"/>
              <a:t>slowenischsprachigen</a:t>
            </a:r>
            <a:r>
              <a:rPr lang="de-DE" dirty="0" smtClean="0"/>
              <a:t> Volksgruppe </a:t>
            </a:r>
            <a:r>
              <a:rPr lang="de-DE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Einwohner</a:t>
            </a:r>
            <a:r>
              <a:rPr lang="de-DE" dirty="0" smtClean="0"/>
              <a:t>:	557.773 (1. Jänner </a:t>
            </a:r>
            <a:r>
              <a:rPr lang="de-DE" dirty="0" smtClean="0"/>
              <a:t>2012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Bevölkerungsdichte:	58 </a:t>
            </a:r>
            <a:r>
              <a:rPr lang="de-DE" dirty="0" err="1" smtClean="0"/>
              <a:t>Einw</a:t>
            </a:r>
            <a:r>
              <a:rPr lang="de-DE" dirty="0" smtClean="0"/>
              <a:t>. pro km²</a:t>
            </a:r>
          </a:p>
          <a:p>
            <a:r>
              <a:rPr lang="de-DE" dirty="0" smtClean="0"/>
              <a:t>Ausländeranteil:	7,3 % (1. Jänner 2012</a:t>
            </a:r>
            <a:r>
              <a:rPr lang="de-DE" dirty="0" smtClean="0"/>
              <a:t>)</a:t>
            </a:r>
          </a:p>
          <a:p>
            <a:r>
              <a:rPr lang="ru-RU" dirty="0" smtClean="0"/>
              <a:t>В основном в </a:t>
            </a:r>
            <a:r>
              <a:rPr lang="ru-RU" dirty="0" err="1" smtClean="0"/>
              <a:t>К</a:t>
            </a:r>
            <a:r>
              <a:rPr lang="ru-RU" dirty="0" err="1" smtClean="0"/>
              <a:t>аринтии</a:t>
            </a:r>
            <a:r>
              <a:rPr lang="ru-RU" dirty="0" smtClean="0"/>
              <a:t> проживают </a:t>
            </a:r>
            <a:r>
              <a:rPr lang="ru-RU" dirty="0" err="1" smtClean="0"/>
              <a:t>немецко-язычные</a:t>
            </a:r>
            <a:r>
              <a:rPr lang="ru-RU" dirty="0" smtClean="0"/>
              <a:t> австрийцы + небольшая группа </a:t>
            </a:r>
            <a:r>
              <a:rPr lang="ru-RU" dirty="0" err="1" smtClean="0"/>
              <a:t>словянского</a:t>
            </a:r>
            <a:r>
              <a:rPr lang="ru-RU" dirty="0" smtClean="0"/>
              <a:t> населения.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929198"/>
            <a:ext cx="2571768" cy="165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28"/>
            <a:ext cx="17621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Klagenfurt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Клагенфурт</a:t>
            </a:r>
            <a:r>
              <a:rPr lang="ru-RU" dirty="0" smtClean="0"/>
              <a:t> – город на юге Австрии, столица федеральной земли </a:t>
            </a:r>
            <a:r>
              <a:rPr lang="ru-RU" dirty="0" err="1" smtClean="0"/>
              <a:t>Каринтия</a:t>
            </a:r>
            <a:r>
              <a:rPr lang="ru-RU" dirty="0" smtClean="0"/>
              <a:t>. Расположен город в альпийской долине на реке </a:t>
            </a:r>
            <a:r>
              <a:rPr lang="ru-RU" dirty="0" err="1" smtClean="0"/>
              <a:t>Глан</a:t>
            </a:r>
            <a:r>
              <a:rPr lang="ru-RU" dirty="0" smtClean="0"/>
              <a:t>. Город окружают несколько озёр, самое известное из которых озеро </a:t>
            </a:r>
            <a:r>
              <a:rPr lang="ru-RU" dirty="0" err="1" smtClean="0"/>
              <a:t>Вёртерзее</a:t>
            </a:r>
            <a:r>
              <a:rPr lang="ru-RU" dirty="0" smtClean="0"/>
              <a:t> – самое тёплое из альпийских озёр. 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535361" cy="240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29912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Das </a:t>
            </a:r>
            <a:r>
              <a:rPr lang="en-US" b="1" dirty="0" err="1" smtClean="0">
                <a:solidFill>
                  <a:srgbClr val="C00000"/>
                </a:solidFill>
              </a:rPr>
              <a:t>ist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interessant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306282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Недалеко от </a:t>
            </a:r>
            <a:r>
              <a:rPr lang="ru-RU" dirty="0" err="1" smtClean="0"/>
              <a:t>Клагенфурта</a:t>
            </a:r>
            <a:r>
              <a:rPr lang="ru-RU" dirty="0" smtClean="0"/>
              <a:t> находится популярная среди туристов крепость </a:t>
            </a:r>
            <a:r>
              <a:rPr lang="en-US" dirty="0" smtClean="0"/>
              <a:t>Burg </a:t>
            </a:r>
            <a:r>
              <a:rPr lang="en-US" dirty="0" err="1" smtClean="0"/>
              <a:t>Hochosterwitz</a:t>
            </a:r>
            <a:r>
              <a:rPr lang="ru-RU" dirty="0" smtClean="0"/>
              <a:t>. Она </a:t>
            </a:r>
            <a:r>
              <a:rPr lang="ru-RU" dirty="0" smtClean="0"/>
              <a:t>гордо возвышается на высокой известняковой скале. </a:t>
            </a:r>
            <a:endParaRPr lang="ru-RU" dirty="0"/>
          </a:p>
        </p:txBody>
      </p:sp>
      <p:pic>
        <p:nvPicPr>
          <p:cNvPr id="13314" name="Picture 2" descr="E:\ДОКИ НАСТЁНА\Austria\Kaerten\gohostervitc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2897198" cy="2172898"/>
          </a:xfrm>
          <a:prstGeom prst="rect">
            <a:avLst/>
          </a:prstGeom>
          <a:noFill/>
        </p:spPr>
      </p:pic>
      <p:pic>
        <p:nvPicPr>
          <p:cNvPr id="13315" name="Picture 3" descr="E:\ДОКИ НАСТЁНА\Austria\Kaerten\gohostervit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889248" cy="2166936"/>
          </a:xfrm>
          <a:prstGeom prst="rect">
            <a:avLst/>
          </a:prstGeom>
          <a:noFill/>
        </p:spPr>
      </p:pic>
      <p:pic>
        <p:nvPicPr>
          <p:cNvPr id="13316" name="Picture 4" descr="E:\ДОКИ НАСТЁНА\Austria\Kaerten\gohostervit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548195"/>
            <a:ext cx="2928943" cy="1952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Das </a:t>
            </a:r>
            <a:r>
              <a:rPr lang="en-US" b="1" dirty="0" err="1" smtClean="0">
                <a:solidFill>
                  <a:srgbClr val="C00000"/>
                </a:solidFill>
              </a:rPr>
              <a:t>ist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interessant</a:t>
            </a:r>
            <a:r>
              <a:rPr lang="en-US" b="1" dirty="0" smtClean="0">
                <a:solidFill>
                  <a:srgbClr val="C00000"/>
                </a:solidFill>
              </a:rPr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25-30 километрах от </a:t>
            </a:r>
            <a:r>
              <a:rPr lang="ru-RU" dirty="0" err="1" smtClean="0"/>
              <a:t>Клагенфурта</a:t>
            </a:r>
            <a:r>
              <a:rPr lang="ru-RU" dirty="0" smtClean="0"/>
              <a:t> находится Парк гномов </a:t>
            </a:r>
            <a:r>
              <a:rPr lang="ru-RU" dirty="0" err="1" smtClean="0"/>
              <a:t>Гурк</a:t>
            </a:r>
            <a:r>
              <a:rPr lang="ru-RU" dirty="0" smtClean="0"/>
              <a:t>. Это настоящий город гномов, где есть и театр, и крепость, где живут гномы, а также сад роз и парламент гномов. </a:t>
            </a:r>
          </a:p>
          <a:p>
            <a:endParaRPr lang="ru-RU" dirty="0"/>
          </a:p>
        </p:txBody>
      </p:sp>
      <p:pic>
        <p:nvPicPr>
          <p:cNvPr id="14338" name="Picture 2" descr="E:\ДОКИ НАСТЁНА\Austria\Kaerten\zwer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2968617" cy="2968617"/>
          </a:xfrm>
          <a:prstGeom prst="rect">
            <a:avLst/>
          </a:prstGeom>
          <a:noFill/>
        </p:spPr>
      </p:pic>
      <p:pic>
        <p:nvPicPr>
          <p:cNvPr id="14339" name="Picture 3" descr="E:\ДОКИ НАСТЁНА\Austria\Kaerten\park gnom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256"/>
            <a:ext cx="2844983" cy="1895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Österreichisches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Deutsch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71848" cy="12668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5" y="1428737"/>
            <a:ext cx="1357321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736"/>
            <a:ext cx="1785940" cy="145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500694" y="2857496"/>
            <a:ext cx="235745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Kren</a:t>
            </a:r>
            <a:r>
              <a:rPr lang="en-US" sz="2000" b="1" dirty="0" smtClean="0">
                <a:solidFill>
                  <a:srgbClr val="0070C0"/>
                </a:solidFill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</a:rPr>
              <a:t>der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Meerrettich</a:t>
            </a:r>
            <a:r>
              <a:rPr lang="en-US" sz="2000" b="1" dirty="0" smtClean="0">
                <a:solidFill>
                  <a:srgbClr val="0070C0"/>
                </a:solidFill>
              </a:rPr>
              <a:t> 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00504"/>
            <a:ext cx="2108805" cy="16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6000760" y="5500702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Schwammerl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Speisepilz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210252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вал 10"/>
          <p:cNvSpPr/>
          <p:nvPr/>
        </p:nvSpPr>
        <p:spPr>
          <a:xfrm>
            <a:off x="2143108" y="5429264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Ribisel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Johannisbeeren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571744"/>
            <a:ext cx="2482242" cy="14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 12"/>
          <p:cNvSpPr/>
          <p:nvPr/>
        </p:nvSpPr>
        <p:spPr>
          <a:xfrm>
            <a:off x="3214678" y="4000504"/>
            <a:ext cx="278608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Hendl</a:t>
            </a:r>
            <a:r>
              <a:rPr lang="en-US" b="1" dirty="0" smtClean="0">
                <a:solidFill>
                  <a:srgbClr val="0070C0"/>
                </a:solidFill>
              </a:rPr>
              <a:t> (das </a:t>
            </a:r>
            <a:r>
              <a:rPr lang="en-US" b="1" dirty="0" err="1" smtClean="0">
                <a:solidFill>
                  <a:srgbClr val="0070C0"/>
                </a:solidFill>
              </a:rPr>
              <a:t>Huhn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500174"/>
            <a:ext cx="2286016" cy="15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2500298" y="1643050"/>
            <a:ext cx="2357454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Petersil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(die </a:t>
            </a:r>
            <a:r>
              <a:rPr lang="en-US" b="1" dirty="0" err="1" smtClean="0">
                <a:solidFill>
                  <a:srgbClr val="0070C0"/>
                </a:solidFill>
              </a:rPr>
              <a:t>Petersilie</a:t>
            </a:r>
            <a:r>
              <a:rPr lang="en-US" b="1" dirty="0" smtClean="0">
                <a:solidFill>
                  <a:srgbClr val="0070C0"/>
                </a:solidFill>
              </a:rPr>
              <a:t> )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ОКИ НАСТЁНА\Austria\oesterreich-de-for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7461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 /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Gemeinsame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Angaben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Wappen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7158" y="1357298"/>
            <a:ext cx="4572032" cy="50720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b="1" i="1" dirty="0" smtClean="0">
                <a:solidFill>
                  <a:srgbClr val="002060"/>
                </a:solidFill>
              </a:rPr>
              <a:t>[…] das historische Wappen. Der Schild des Landeswappens ist von Gold und Rot gespalten; vorn sind drei schwarze, </a:t>
            </a:r>
            <a:r>
              <a:rPr lang="de-DE" b="1" i="1" dirty="0" err="1" smtClean="0">
                <a:solidFill>
                  <a:srgbClr val="002060"/>
                </a:solidFill>
              </a:rPr>
              <a:t>rotbezungte</a:t>
            </a:r>
            <a:r>
              <a:rPr lang="de-DE" b="1" i="1" dirty="0" smtClean="0">
                <a:solidFill>
                  <a:srgbClr val="002060"/>
                </a:solidFill>
              </a:rPr>
              <a:t> und gewaffnete Löwen übereinander, hinten ein silberner Balken. Der gekrönte Spangenhelm mit rot-goldenen Decken trägt zwei goldene Büffelhörner, die außen mit je fünf goldenen Stäbchen besteckt sind, von denen rechts je drei schwarze, links je drei rote Lindenblätter herabhängen</a:t>
            </a:r>
            <a:r>
              <a:rPr lang="de-DE" b="1" dirty="0" smtClean="0"/>
              <a:t>.</a:t>
            </a:r>
            <a:endParaRPr lang="ru-RU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0629" y="2247900"/>
            <a:ext cx="343854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Gemeinsame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Angaben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1052506"/>
          </a:xfrm>
        </p:spPr>
        <p:txBody>
          <a:bodyPr/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/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Flagge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rgbClr val="002060"/>
                </a:solidFill>
              </a:rPr>
              <a:t>Die Kärntner Flagge ist Gelb-Rot-Weiß und damit als einzige Flagge eines österreichischen Bundeslandes dreifarbig.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58846"/>
            <a:ext cx="3733800" cy="2464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Gemeinsame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Angaben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42844" y="1447800"/>
            <a:ext cx="4643470" cy="4572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площадь/</a:t>
            </a:r>
            <a:r>
              <a:rPr lang="en-US" sz="3200" dirty="0" smtClean="0">
                <a:solidFill>
                  <a:srgbClr val="C00000"/>
                </a:solidFill>
              </a:rPr>
              <a:t>die Fl</a:t>
            </a:r>
            <a:r>
              <a:rPr lang="ru-RU" sz="3200" dirty="0" err="1" smtClean="0">
                <a:solidFill>
                  <a:srgbClr val="C00000"/>
                </a:solidFill>
              </a:rPr>
              <a:t>ä</a:t>
            </a:r>
            <a:r>
              <a:rPr lang="en-US" sz="3200" dirty="0" err="1" smtClean="0">
                <a:solidFill>
                  <a:srgbClr val="C00000"/>
                </a:solidFill>
              </a:rPr>
              <a:t>che</a:t>
            </a:r>
            <a:r>
              <a:rPr lang="en-US" sz="3200" dirty="0" smtClean="0"/>
              <a:t>	9.535,97 km²</a:t>
            </a:r>
            <a:endParaRPr lang="ru-RU" sz="3200" dirty="0" smtClean="0"/>
          </a:p>
          <a:p>
            <a:r>
              <a:rPr lang="ru-RU" sz="3200" dirty="0" smtClean="0"/>
              <a:t>-</a:t>
            </a:r>
            <a:r>
              <a:rPr lang="ru-RU" sz="3200" dirty="0" smtClean="0">
                <a:solidFill>
                  <a:srgbClr val="C00000"/>
                </a:solidFill>
              </a:rPr>
              <a:t>столица/</a:t>
            </a:r>
            <a:r>
              <a:rPr lang="en-US" sz="3200" dirty="0" smtClean="0">
                <a:solidFill>
                  <a:srgbClr val="C00000"/>
                </a:solidFill>
              </a:rPr>
              <a:t>die </a:t>
            </a:r>
            <a:r>
              <a:rPr lang="de-DE" sz="3200" dirty="0" smtClean="0">
                <a:solidFill>
                  <a:srgbClr val="C00000"/>
                </a:solidFill>
              </a:rPr>
              <a:t>Landeshauptstadt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de-DE" sz="3200" dirty="0" smtClean="0"/>
              <a:t>Klagenfurt am Wörthersee</a:t>
            </a:r>
            <a:endParaRPr lang="ru-RU" sz="3200" dirty="0" smtClean="0"/>
          </a:p>
          <a:p>
            <a:r>
              <a:rPr lang="ru-RU" sz="3200" dirty="0" smtClean="0"/>
              <a:t>-год основания/</a:t>
            </a:r>
            <a:r>
              <a:rPr lang="en-US" sz="3200" dirty="0" smtClean="0"/>
              <a:t>das </a:t>
            </a:r>
            <a:r>
              <a:rPr lang="en-US" sz="3200" dirty="0" err="1" smtClean="0"/>
              <a:t>Gr</a:t>
            </a:r>
            <a:r>
              <a:rPr lang="ru-RU" sz="3200" dirty="0" err="1" smtClean="0"/>
              <a:t>ü</a:t>
            </a:r>
            <a:r>
              <a:rPr lang="en-US" sz="3200" dirty="0" err="1" smtClean="0"/>
              <a:t>ndungsjahr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Kärnten </a:t>
            </a:r>
            <a:r>
              <a:rPr lang="de-DE" dirty="0" smtClean="0"/>
              <a:t> </a:t>
            </a:r>
            <a:r>
              <a:rPr lang="de-DE" dirty="0" smtClean="0"/>
              <a:t>ist das südlichste Bundesland der Republik Österreich</a:t>
            </a:r>
            <a:r>
              <a:rPr lang="de-DE" dirty="0" smtClean="0"/>
              <a:t>.</a:t>
            </a:r>
            <a:endParaRPr lang="ru-RU" dirty="0" smtClean="0"/>
          </a:p>
          <a:p>
            <a:r>
              <a:rPr lang="ru-RU" dirty="0" smtClean="0"/>
              <a:t>- границы/ </a:t>
            </a:r>
            <a:r>
              <a:rPr lang="en-US" dirty="0" smtClean="0"/>
              <a:t>die </a:t>
            </a:r>
            <a:r>
              <a:rPr lang="en-US" dirty="0" err="1" smtClean="0"/>
              <a:t>Grenzen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de-DE" dirty="0" smtClean="0"/>
              <a:t> Kärnten </a:t>
            </a:r>
            <a:r>
              <a:rPr lang="de-DE" dirty="0" smtClean="0"/>
              <a:t>grenzt im Westen an das Bundesland Tirol, im Norden an Salzburg im Norden und Osten an die Steiermark und im Süden an Italien und Slowenien.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Особенности природы/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die </a:t>
            </a:r>
            <a:r>
              <a:rPr lang="en-US" b="1" dirty="0" err="1" smtClean="0">
                <a:solidFill>
                  <a:srgbClr val="0070C0"/>
                </a:solidFill>
              </a:rPr>
              <a:t>Naturbesonderheiten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рельеф/ </a:t>
            </a:r>
            <a:r>
              <a:rPr lang="en-US" dirty="0" smtClean="0"/>
              <a:t>das Relief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</a:t>
            </a: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glockner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4291042" cy="42767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Горная страна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её границы представляют собой высокие горные цепи, а</a:t>
            </a:r>
            <a:r>
              <a:rPr lang="ru-RU" dirty="0" smtClean="0"/>
              <a:t> </a:t>
            </a:r>
            <a:r>
              <a:rPr lang="ru-RU" dirty="0" smtClean="0"/>
              <a:t>внутренняя часть </a:t>
            </a:r>
            <a:r>
              <a:rPr lang="ru-RU" dirty="0" smtClean="0"/>
              <a:t>образует </a:t>
            </a:r>
            <a:r>
              <a:rPr lang="ru-RU" dirty="0" smtClean="0"/>
              <a:t>прекрасную горную котловину, состоящую из средней холмистой полосы и </a:t>
            </a:r>
            <a:r>
              <a:rPr lang="ru-RU" dirty="0" err="1" smtClean="0"/>
              <a:t>Подравской</a:t>
            </a:r>
            <a:r>
              <a:rPr lang="ru-RU" dirty="0" smtClean="0"/>
              <a:t> (по реке </a:t>
            </a:r>
            <a:r>
              <a:rPr lang="ru-RU" dirty="0" err="1" smtClean="0"/>
              <a:t>Драве</a:t>
            </a:r>
            <a:r>
              <a:rPr lang="ru-RU" dirty="0" smtClean="0"/>
              <a:t>) долины, в которую с севера, запада и востока вдоль горных хребтов входят продолговатые речные и озерные </a:t>
            </a:r>
            <a:r>
              <a:rPr lang="ru-RU" dirty="0" smtClean="0"/>
              <a:t>долины</a:t>
            </a:r>
          </a:p>
          <a:p>
            <a:r>
              <a:rPr lang="ru-RU" dirty="0" smtClean="0"/>
              <a:t>крупные вершины: </a:t>
            </a:r>
            <a:r>
              <a:rPr lang="ru-RU" dirty="0" err="1" smtClean="0"/>
              <a:t>Гросглокнер</a:t>
            </a:r>
            <a:r>
              <a:rPr lang="ru-RU" dirty="0" smtClean="0"/>
              <a:t> (с огромным ледником, 3796 м), </a:t>
            </a:r>
            <a:r>
              <a:rPr lang="ru-RU" dirty="0" err="1" smtClean="0"/>
              <a:t>Гохнар</a:t>
            </a:r>
            <a:r>
              <a:rPr lang="ru-RU" dirty="0" smtClean="0"/>
              <a:t> (3259 м), </a:t>
            </a:r>
            <a:r>
              <a:rPr lang="ru-RU" dirty="0" err="1" smtClean="0"/>
              <a:t>Анкогель</a:t>
            </a:r>
            <a:r>
              <a:rPr lang="ru-RU" dirty="0" smtClean="0"/>
              <a:t> (3253 м) и </a:t>
            </a:r>
            <a:r>
              <a:rPr lang="ru-RU" dirty="0" err="1" smtClean="0"/>
              <a:t>Гафнершпиц</a:t>
            </a:r>
            <a:r>
              <a:rPr lang="ru-RU" dirty="0" smtClean="0"/>
              <a:t> (3093 м)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790825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Особенности природы</a:t>
            </a:r>
            <a:r>
              <a:rPr lang="ru-RU" b="1" dirty="0" smtClean="0">
                <a:solidFill>
                  <a:srgbClr val="0070C0"/>
                </a:solidFill>
              </a:rPr>
              <a:t>/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die </a:t>
            </a:r>
            <a:r>
              <a:rPr lang="en-US" b="1" dirty="0" err="1" smtClean="0">
                <a:solidFill>
                  <a:srgbClr val="0070C0"/>
                </a:solidFill>
              </a:rPr>
              <a:t>Naturbesonderheiten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285860"/>
            <a:ext cx="3733800" cy="135732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внутренние воды/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Binnengew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sser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Der bedeutendste Fluss Kärntens ist die Drau</a:t>
            </a:r>
            <a:r>
              <a:rPr lang="de-DE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Почти </a:t>
            </a:r>
            <a:r>
              <a:rPr lang="ru-RU" dirty="0" smtClean="0">
                <a:solidFill>
                  <a:srgbClr val="002060"/>
                </a:solidFill>
              </a:rPr>
              <a:t>все остальные реки </a:t>
            </a:r>
            <a:r>
              <a:rPr lang="ru-RU" dirty="0" err="1" smtClean="0">
                <a:solidFill>
                  <a:srgbClr val="002060"/>
                </a:solidFill>
              </a:rPr>
              <a:t>Каринтии</a:t>
            </a:r>
            <a:r>
              <a:rPr lang="ru-RU" dirty="0" smtClean="0">
                <a:solidFill>
                  <a:srgbClr val="002060"/>
                </a:solidFill>
              </a:rPr>
              <a:t> — притоки </a:t>
            </a:r>
            <a:r>
              <a:rPr lang="ru-RU" dirty="0" err="1" smtClean="0">
                <a:solidFill>
                  <a:srgbClr val="002060"/>
                </a:solidFill>
              </a:rPr>
              <a:t>Дравы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достаточно крупны реки </a:t>
            </a:r>
            <a:r>
              <a:rPr lang="ru-RU" dirty="0" err="1" smtClean="0">
                <a:solidFill>
                  <a:srgbClr val="002060"/>
                </a:solidFill>
              </a:rPr>
              <a:t>Гурк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Лавант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Гайл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Озера </a:t>
            </a:r>
            <a:r>
              <a:rPr lang="ru-RU" dirty="0" err="1" smtClean="0">
                <a:solidFill>
                  <a:srgbClr val="002060"/>
                </a:solidFill>
              </a:rPr>
              <a:t>Каринтии</a:t>
            </a:r>
            <a:r>
              <a:rPr lang="ru-RU" dirty="0" smtClean="0">
                <a:solidFill>
                  <a:srgbClr val="002060"/>
                </a:solidFill>
              </a:rPr>
              <a:t> очень многочисленны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de-DE" dirty="0" smtClean="0">
                <a:solidFill>
                  <a:srgbClr val="002060"/>
                </a:solidFill>
              </a:rPr>
              <a:t>Westlich </a:t>
            </a:r>
            <a:r>
              <a:rPr lang="de-DE" dirty="0" smtClean="0">
                <a:solidFill>
                  <a:srgbClr val="002060"/>
                </a:solidFill>
              </a:rPr>
              <a:t>von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Klagegenfurt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smtClean="0">
                <a:solidFill>
                  <a:srgbClr val="002060"/>
                </a:solidFill>
              </a:rPr>
              <a:t>liegt der </a:t>
            </a:r>
            <a:r>
              <a:rPr lang="de-DE" dirty="0" smtClean="0">
                <a:solidFill>
                  <a:srgbClr val="002060"/>
                </a:solidFill>
              </a:rPr>
              <a:t>Wörthersee.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Millstätter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See </a:t>
            </a:r>
            <a:r>
              <a:rPr lang="en-US" dirty="0" err="1" smtClean="0">
                <a:solidFill>
                  <a:srgbClr val="002060"/>
                </a:solidFill>
              </a:rPr>
              <a:t>ist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schönste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24506" y="1071546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500694" y="3071810"/>
            <a:ext cx="257176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Millstätter</a:t>
            </a:r>
            <a:r>
              <a:rPr lang="en-US" sz="2800" b="1" dirty="0" smtClean="0">
                <a:solidFill>
                  <a:srgbClr val="0070C0"/>
                </a:solidFill>
              </a:rPr>
              <a:t> See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2667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6572264" y="5572140"/>
            <a:ext cx="207170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0070C0"/>
                </a:solidFill>
              </a:rPr>
              <a:t>Wörthersee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3462342" cy="259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3619497" cy="27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5572132" y="3000372"/>
            <a:ext cx="228601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Gail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642918"/>
            <a:ext cx="250033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</a:t>
            </a:r>
            <a:r>
              <a:rPr lang="en-US" sz="3600" b="1" dirty="0" smtClean="0">
                <a:solidFill>
                  <a:srgbClr val="0070C0"/>
                </a:solidFill>
              </a:rPr>
              <a:t>ie Drau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033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Тип </a:t>
            </a:r>
            <a:r>
              <a:rPr lang="ru-RU" b="1" dirty="0" smtClean="0">
                <a:solidFill>
                  <a:srgbClr val="C00000"/>
                </a:solidFill>
              </a:rPr>
              <a:t>климата/ </a:t>
            </a:r>
            <a:r>
              <a:rPr lang="en-US" b="1" dirty="0" smtClean="0">
                <a:solidFill>
                  <a:srgbClr val="C00000"/>
                </a:solidFill>
              </a:rPr>
              <a:t>das </a:t>
            </a:r>
            <a:r>
              <a:rPr lang="en-US" b="1" dirty="0" err="1" smtClean="0">
                <a:solidFill>
                  <a:srgbClr val="C00000"/>
                </a:solidFill>
              </a:rPr>
              <a:t>Klima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Kärnten befindet sich in der gemäßigten Klimazone Mitteleuropas</a:t>
            </a:r>
            <a:r>
              <a:rPr lang="de-DE" dirty="0" smtClean="0"/>
              <a:t>.</a:t>
            </a:r>
            <a:endParaRPr lang="ru-RU" dirty="0" smtClean="0"/>
          </a:p>
          <a:p>
            <a:r>
              <a:rPr lang="de-DE" dirty="0" smtClean="0"/>
              <a:t>Die jährliche Temperaturschwankung beträgt in Tallagen meist 20 bis 24 °C, während sie in Berglagen nur 14 bis 20 °C beträgt</a:t>
            </a:r>
            <a:r>
              <a:rPr lang="de-DE" dirty="0" smtClean="0"/>
              <a:t>.</a:t>
            </a:r>
            <a:endParaRPr lang="ru-RU" dirty="0" smtClean="0"/>
          </a:p>
          <a:p>
            <a:r>
              <a:rPr lang="ru-RU" dirty="0" smtClean="0"/>
              <a:t>Дождя и снега выпадает много, особенно в горах; среднее количество более 95 см в год. Летние осадки преобладают.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</TotalTime>
  <Words>606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Kärnten</vt:lpstr>
      <vt:lpstr>Слайд 2</vt:lpstr>
      <vt:lpstr>Общие сведения / Gemeinsame Angaben</vt:lpstr>
      <vt:lpstr>Общие сведения /  Gemeinsame Angaben</vt:lpstr>
      <vt:lpstr>Общие сведения /  Gemeinsame Angaben</vt:lpstr>
      <vt:lpstr>Особенности природы/  die Naturbesonderheiten</vt:lpstr>
      <vt:lpstr>Особенности природы/  die Naturbesonderheiten</vt:lpstr>
      <vt:lpstr>Слайд 8</vt:lpstr>
      <vt:lpstr>Тип климата/ das Klima</vt:lpstr>
      <vt:lpstr>Природные ресурсы/  die Naturschätze</vt:lpstr>
      <vt:lpstr>Главные отрасли экономики</vt:lpstr>
      <vt:lpstr>Слайд 12</vt:lpstr>
      <vt:lpstr>Bevölkerung</vt:lpstr>
      <vt:lpstr>Klagenfurt</vt:lpstr>
      <vt:lpstr>Das ist interessant…</vt:lpstr>
      <vt:lpstr>Das ist interessant…</vt:lpstr>
      <vt:lpstr>Österreichisches Deutsch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Kärnten</dc:title>
  <dc:creator>Admin</dc:creator>
  <cp:lastModifiedBy>Admin</cp:lastModifiedBy>
  <cp:revision>32</cp:revision>
  <dcterms:created xsi:type="dcterms:W3CDTF">2013-04-17T15:04:18Z</dcterms:created>
  <dcterms:modified xsi:type="dcterms:W3CDTF">2013-04-17T17:30:48Z</dcterms:modified>
</cp:coreProperties>
</file>